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72" r:id="rId3"/>
    <p:sldId id="257" r:id="rId4"/>
    <p:sldId id="258" r:id="rId5"/>
    <p:sldId id="260" r:id="rId6"/>
    <p:sldId id="270" r:id="rId7"/>
    <p:sldId id="261" r:id="rId8"/>
    <p:sldId id="262" r:id="rId9"/>
    <p:sldId id="259" r:id="rId10"/>
    <p:sldId id="263" r:id="rId11"/>
    <p:sldId id="264" r:id="rId12"/>
    <p:sldId id="271" r:id="rId13"/>
    <p:sldId id="265" r:id="rId14"/>
    <p:sldId id="266" r:id="rId15"/>
    <p:sldId id="267" r:id="rId16"/>
    <p:sldId id="268" r:id="rId17"/>
    <p:sldId id="269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F6F761B-B019-4BC1-A0EC-26530F16E684}">
          <p14:sldIdLst>
            <p14:sldId id="256"/>
            <p14:sldId id="272"/>
            <p14:sldId id="257"/>
            <p14:sldId id="258"/>
            <p14:sldId id="260"/>
            <p14:sldId id="270"/>
            <p14:sldId id="261"/>
            <p14:sldId id="262"/>
            <p14:sldId id="259"/>
            <p14:sldId id="263"/>
            <p14:sldId id="264"/>
            <p14:sldId id="271"/>
            <p14:sldId id="265"/>
            <p14:sldId id="266"/>
          </p14:sldIdLst>
        </p14:section>
        <p14:section name="Untitled Section" id="{9BC0354B-1FD9-4DA7-A563-DB9AD4D553D8}">
          <p14:sldIdLst>
            <p14:sldId id="267"/>
            <p14:sldId id="268"/>
            <p14:sldId id="269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mp>
</file>

<file path=ppt/media/image17.tmp>
</file>

<file path=ppt/media/image18.tmp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tmp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68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41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2702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61445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198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3488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681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7210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506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414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312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204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775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12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40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54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509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8FF791C-6C1F-4668-AE75-1BA761C7A5B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0E127-8EE5-4FFA-8F94-0C943323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728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7" Type="http://schemas.microsoft.com/office/2007/relationships/hdphoto" Target="../media/hdphoto8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microsoft.com/office/2007/relationships/hdphoto" Target="../media/hdphoto7.wdp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m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76AED-B0BD-752B-3213-FA303305C7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780" y="1949271"/>
            <a:ext cx="10888824" cy="2959457"/>
          </a:xfrm>
        </p:spPr>
        <p:txBody>
          <a:bodyPr>
            <a:normAutofit fontScale="90000"/>
          </a:bodyPr>
          <a:lstStyle/>
          <a:p>
            <a:r>
              <a:rPr lang="en-US" dirty="0"/>
              <a:t>Digital Image Processing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Topic:-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Convolution and Correlation Process</a:t>
            </a:r>
          </a:p>
        </p:txBody>
      </p:sp>
    </p:spTree>
    <p:extLst>
      <p:ext uri="{BB962C8B-B14F-4D97-AF65-F5344CB8AC3E}">
        <p14:creationId xmlns:p14="http://schemas.microsoft.com/office/powerpoint/2010/main" val="361665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4E51A0-196E-FBC9-7CFF-44020D3A85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85" y="551698"/>
            <a:ext cx="3955320" cy="32423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0C0F90-4650-A6D3-AB41-BD7CA649D1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201" y="4297740"/>
            <a:ext cx="1735494" cy="13791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6DBED56-CC49-1546-CE4B-E57003F0CA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740" y="1060848"/>
            <a:ext cx="5618684" cy="473630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D723CFF-0B35-2B7D-62F4-0750CBCC49E5}"/>
              </a:ext>
            </a:extLst>
          </p:cNvPr>
          <p:cNvSpPr txBox="1"/>
          <p:nvPr/>
        </p:nvSpPr>
        <p:spPr>
          <a:xfrm>
            <a:off x="6363478" y="150897"/>
            <a:ext cx="56186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of Correlation for template matching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15A484-09B5-D907-E414-2467C1B0CF8C}"/>
              </a:ext>
            </a:extLst>
          </p:cNvPr>
          <p:cNvSpPr txBox="1"/>
          <p:nvPr/>
        </p:nvSpPr>
        <p:spPr>
          <a:xfrm>
            <a:off x="1526389" y="104731"/>
            <a:ext cx="3774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Original Image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FED5C8-554A-FD45-9A02-2C84AD0EA0EA}"/>
              </a:ext>
            </a:extLst>
          </p:cNvPr>
          <p:cNvSpPr txBox="1"/>
          <p:nvPr/>
        </p:nvSpPr>
        <p:spPr>
          <a:xfrm>
            <a:off x="2247033" y="3927025"/>
            <a:ext cx="1735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Mask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AB5C7E-C370-392C-53E2-2BED4E6EF05A}"/>
              </a:ext>
            </a:extLst>
          </p:cNvPr>
          <p:cNvSpPr txBox="1"/>
          <p:nvPr/>
        </p:nvSpPr>
        <p:spPr>
          <a:xfrm>
            <a:off x="312968" y="5518876"/>
            <a:ext cx="55279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Correlation:</a:t>
            </a:r>
          </a:p>
          <a:p>
            <a:r>
              <a:rPr lang="en-US" sz="2000" dirty="0"/>
              <a:t>(8x8)+(1x1)+(5x5)+(7x7)+(1x1)+(3x3)</a:t>
            </a:r>
          </a:p>
          <a:p>
            <a:r>
              <a:rPr lang="en-US" sz="2000" dirty="0"/>
              <a:t>+(4x4)+(6x6)+(5x5)</a:t>
            </a:r>
          </a:p>
          <a:p>
            <a:r>
              <a:rPr lang="en-US" sz="2000" dirty="0"/>
              <a:t>= </a:t>
            </a:r>
            <a:r>
              <a:rPr lang="en-US" sz="2000" u="sng" dirty="0"/>
              <a:t>226</a:t>
            </a:r>
          </a:p>
        </p:txBody>
      </p:sp>
    </p:spTree>
    <p:extLst>
      <p:ext uri="{BB962C8B-B14F-4D97-AF65-F5344CB8AC3E}">
        <p14:creationId xmlns:p14="http://schemas.microsoft.com/office/powerpoint/2010/main" val="213711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9CBEB-AD64-6B1B-DC73-D0884C5EC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9066"/>
            <a:ext cx="10515600" cy="1325563"/>
          </a:xfrm>
        </p:spPr>
        <p:txBody>
          <a:bodyPr/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dirty="0"/>
              <a:t>Convolution: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D7E6D-C997-560C-2F4C-94F07134F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71992"/>
            <a:ext cx="12192000" cy="558600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Convolution is similar to Correlation except that the Mask is </a:t>
            </a:r>
            <a:r>
              <a:rPr lang="en-US" u="sng" dirty="0">
                <a:latin typeface="+mj-lt"/>
              </a:rPr>
              <a:t>Flipped both Horizontally and Vertically</a:t>
            </a:r>
            <a:r>
              <a:rPr lang="en-US" dirty="0">
                <a:latin typeface="+mj-lt"/>
              </a:rPr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For symmetric matrix for mask i.e.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   h(</a:t>
            </a:r>
            <a:r>
              <a:rPr lang="en-US" dirty="0" err="1">
                <a:latin typeface="+mj-lt"/>
              </a:rPr>
              <a:t>i</a:t>
            </a:r>
            <a:r>
              <a:rPr lang="en-US" dirty="0">
                <a:latin typeface="+mj-lt"/>
              </a:rPr>
              <a:t>, j) = h(-</a:t>
            </a:r>
            <a:r>
              <a:rPr lang="en-US" dirty="0" err="1">
                <a:latin typeface="+mj-lt"/>
              </a:rPr>
              <a:t>i</a:t>
            </a:r>
            <a:r>
              <a:rPr lang="en-US" dirty="0">
                <a:latin typeface="+mj-lt"/>
              </a:rPr>
              <a:t>, -j) convolution is equivalent to correlation.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   </a:t>
            </a:r>
            <a:r>
              <a:rPr lang="en-US" u="sng" dirty="0">
                <a:latin typeface="+mj-lt"/>
              </a:rPr>
              <a:t>h * f = f * h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DD0812-A9BB-5361-DE05-4F7E8B39BAE6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58" y="2659313"/>
            <a:ext cx="2278577" cy="15393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8E0727-8820-B5D0-ED29-DD840D6E7F7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925" y="2689795"/>
            <a:ext cx="2286198" cy="15088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DA300D-746B-F597-7720-F55B529AC16D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004" y="2689795"/>
            <a:ext cx="2293819" cy="15393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05E4BA65-3B7B-F9D1-33CE-EBF8D697F539}"/>
              </a:ext>
            </a:extLst>
          </p:cNvPr>
          <p:cNvSpPr/>
          <p:nvPr/>
        </p:nvSpPr>
        <p:spPr>
          <a:xfrm>
            <a:off x="3340359" y="3284376"/>
            <a:ext cx="1250357" cy="4012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CD2FE0D9-F87E-E8B6-3E48-D2F70F4F9786}"/>
              </a:ext>
            </a:extLst>
          </p:cNvPr>
          <p:cNvSpPr/>
          <p:nvPr/>
        </p:nvSpPr>
        <p:spPr>
          <a:xfrm>
            <a:off x="7288385" y="3293707"/>
            <a:ext cx="1250357" cy="4012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97C5EB-44D8-FAFA-3C13-2A18645AB283}"/>
              </a:ext>
            </a:extLst>
          </p:cNvPr>
          <p:cNvSpPr txBox="1"/>
          <p:nvPr/>
        </p:nvSpPr>
        <p:spPr>
          <a:xfrm>
            <a:off x="4652164" y="4229168"/>
            <a:ext cx="2719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Matrix Flipped Horizontally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9A2F79-9163-215E-B89F-C43AFD115738}"/>
              </a:ext>
            </a:extLst>
          </p:cNvPr>
          <p:cNvSpPr txBox="1"/>
          <p:nvPr/>
        </p:nvSpPr>
        <p:spPr>
          <a:xfrm>
            <a:off x="8594009" y="4233834"/>
            <a:ext cx="2459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Matrix Flipped Vertically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8D1A77-F430-F1B5-FDD9-68FC88DA37CC}"/>
              </a:ext>
            </a:extLst>
          </p:cNvPr>
          <p:cNvSpPr txBox="1"/>
          <p:nvPr/>
        </p:nvSpPr>
        <p:spPr>
          <a:xfrm>
            <a:off x="1591343" y="4189356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Mask</a:t>
            </a:r>
          </a:p>
        </p:txBody>
      </p:sp>
    </p:spTree>
    <p:extLst>
      <p:ext uri="{BB962C8B-B14F-4D97-AF65-F5344CB8AC3E}">
        <p14:creationId xmlns:p14="http://schemas.microsoft.com/office/powerpoint/2010/main" val="74660983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7A9D2F-D555-BFBC-C17A-080A39F8889F}"/>
              </a:ext>
            </a:extLst>
          </p:cNvPr>
          <p:cNvSpPr txBox="1"/>
          <p:nvPr/>
        </p:nvSpPr>
        <p:spPr>
          <a:xfrm>
            <a:off x="474307" y="74643"/>
            <a:ext cx="11076992" cy="7663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3600" u="sng" dirty="0">
                <a:latin typeface="Nunito" panose="020F0502020204030204" pitchFamily="2" charset="0"/>
              </a:rPr>
              <a:t>Convolution Working and Applications:</a:t>
            </a:r>
            <a:endParaRPr lang="en-US" sz="3600" b="0" i="0" u="sng" dirty="0">
              <a:effectLst/>
              <a:latin typeface="Nunito" panose="020F0502020204030204" pitchFamily="2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Nunito" panose="020F05020202040302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+mj-lt"/>
              </a:rPr>
              <a:t>Flip the mask and do correlation.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0" i="0" dirty="0">
              <a:effectLst/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+mj-lt"/>
              </a:rPr>
              <a:t>The 1D mask is flipped horizontally, as there is a single row.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0" i="0" dirty="0">
              <a:effectLst/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+mj-lt"/>
              </a:rPr>
              <a:t>The 2D mask is flipped vertically and horizontally.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0" i="0" dirty="0">
              <a:effectLst/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+mj-lt"/>
              </a:rPr>
              <a:t>Mask is slid over the image matrix from the left to the right direction.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0" i="0" dirty="0">
              <a:effectLst/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+mj-lt"/>
              </a:rPr>
              <a:t>When the mask hovers on the image, corresponding elements of mask and image are multiplied and the products are added.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+mj-lt"/>
              </a:rPr>
              <a:t>This process repeats for all the pixels of the image.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0" i="0" kern="1200" dirty="0">
                <a:effectLst/>
                <a:latin typeface="+mj-lt"/>
                <a:ea typeface="+mn-ea"/>
                <a:cs typeface="+mn-cs"/>
              </a:rPr>
              <a:t>Convolution is widely used in the field of digital image processing, computer vision, data science, signal transformation, and more</a:t>
            </a:r>
            <a:r>
              <a:rPr lang="en-US" sz="2400" b="0" i="0" kern="1200" dirty="0">
                <a:effectLst/>
                <a:latin typeface="+mn-lt"/>
                <a:ea typeface="+mn-ea"/>
                <a:cs typeface="+mn-cs"/>
              </a:rPr>
              <a:t>.</a:t>
            </a:r>
            <a:endParaRPr lang="en-US" sz="2400" dirty="0"/>
          </a:p>
          <a:p>
            <a:endParaRPr lang="en-US" sz="2400" b="0" i="0" dirty="0">
              <a:effectLst/>
              <a:latin typeface="Nunito" panose="020F0502020204030204" pitchFamily="2" charset="0"/>
            </a:endParaRPr>
          </a:p>
          <a:p>
            <a:endParaRPr lang="en-US" sz="2400" dirty="0">
              <a:latin typeface="Nunito" panose="020F0502020204030204" pitchFamily="2" charset="0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56514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6CEA261D-AD76-DA35-816C-D32315BBB1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contrast="20000"/>
          </a:blip>
          <a:stretch>
            <a:fillRect/>
          </a:stretch>
        </p:blipFill>
        <p:spPr>
          <a:xfrm>
            <a:off x="2309018" y="1355725"/>
            <a:ext cx="7573963" cy="55022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222F05-F8BE-4FA1-235B-79A1FFD78BBF}"/>
              </a:ext>
            </a:extLst>
          </p:cNvPr>
          <p:cNvSpPr txBox="1"/>
          <p:nvPr/>
        </p:nvSpPr>
        <p:spPr>
          <a:xfrm>
            <a:off x="606488" y="279918"/>
            <a:ext cx="112247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FF00"/>
                </a:solidFill>
              </a:rPr>
              <a:t>Convolution Process with the inverted mask:</a:t>
            </a:r>
          </a:p>
        </p:txBody>
      </p:sp>
    </p:spTree>
    <p:extLst>
      <p:ext uri="{BB962C8B-B14F-4D97-AF65-F5344CB8AC3E}">
        <p14:creationId xmlns:p14="http://schemas.microsoft.com/office/powerpoint/2010/main" val="379792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A6240F5D-91F1-ACE8-D745-08232A0533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0" y="1091682"/>
            <a:ext cx="12192000" cy="49732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3CC91B-3AA6-F504-FD58-C526B6951582}"/>
              </a:ext>
            </a:extLst>
          </p:cNvPr>
          <p:cNvSpPr txBox="1"/>
          <p:nvPr/>
        </p:nvSpPr>
        <p:spPr>
          <a:xfrm>
            <a:off x="261257" y="121298"/>
            <a:ext cx="111314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FF00"/>
                </a:solidFill>
              </a:rPr>
              <a:t>Correlation and Convolution Examples:</a:t>
            </a:r>
          </a:p>
        </p:txBody>
      </p:sp>
    </p:spTree>
    <p:extLst>
      <p:ext uri="{BB962C8B-B14F-4D97-AF65-F5344CB8AC3E}">
        <p14:creationId xmlns:p14="http://schemas.microsoft.com/office/powerpoint/2010/main" val="420760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2A1CAE9-96C4-D3A2-A128-D94C154FAD65}"/>
              </a:ext>
            </a:extLst>
          </p:cNvPr>
          <p:cNvSpPr txBox="1"/>
          <p:nvPr/>
        </p:nvSpPr>
        <p:spPr>
          <a:xfrm>
            <a:off x="-83976" y="0"/>
            <a:ext cx="12192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Wingdings" panose="05000000000000000000" pitchFamily="2" charset="2"/>
              <a:buChar char="v"/>
            </a:pPr>
            <a:r>
              <a:rPr lang="en-US" sz="3400" u="sng" dirty="0"/>
              <a:t>Difference Between Convolution and Correlation: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BC3343-AF55-F9E7-AEE5-45797CDD59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808748"/>
              </p:ext>
            </p:extLst>
          </p:nvPr>
        </p:nvGraphicFramePr>
        <p:xfrm>
          <a:off x="283028" y="696337"/>
          <a:ext cx="11625943" cy="73152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207581">
                  <a:extLst>
                    <a:ext uri="{9D8B030D-6E8A-4147-A177-3AD203B41FA5}">
                      <a16:colId xmlns:a16="http://schemas.microsoft.com/office/drawing/2014/main" val="1921969332"/>
                    </a:ext>
                  </a:extLst>
                </a:gridCol>
                <a:gridCol w="4550120">
                  <a:extLst>
                    <a:ext uri="{9D8B030D-6E8A-4147-A177-3AD203B41FA5}">
                      <a16:colId xmlns:a16="http://schemas.microsoft.com/office/drawing/2014/main" val="2947089395"/>
                    </a:ext>
                  </a:extLst>
                </a:gridCol>
                <a:gridCol w="4868242">
                  <a:extLst>
                    <a:ext uri="{9D8B030D-6E8A-4147-A177-3AD203B41FA5}">
                      <a16:colId xmlns:a16="http://schemas.microsoft.com/office/drawing/2014/main" val="16528966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3200" dirty="0"/>
                        <a:t> </a:t>
                      </a:r>
                      <a:r>
                        <a:rPr lang="en-US" sz="3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        </a:t>
                      </a:r>
                      <a:r>
                        <a:rPr lang="en-US" sz="36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Convolution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          </a:t>
                      </a:r>
                      <a:r>
                        <a:rPr lang="en-US" sz="36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Correlation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1501072"/>
                  </a:ext>
                </a:extLst>
              </a:tr>
              <a:tr h="917810">
                <a:tc>
                  <a:txBody>
                    <a:bodyPr/>
                    <a:lstStyle/>
                    <a:p>
                      <a:r>
                        <a:rPr lang="en-US" sz="1900" b="1" kern="1200" dirty="0">
                          <a:solidFill>
                            <a:schemeClr val="dk1"/>
                          </a:solidFill>
                          <a:effectLst/>
                        </a:rPr>
                        <a:t>Definition</a:t>
                      </a:r>
                      <a:endParaRPr lang="en-US" sz="1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b="0" kern="1200" dirty="0">
                          <a:solidFill>
                            <a:schemeClr val="dk1"/>
                          </a:solidFill>
                          <a:effectLst/>
                        </a:rPr>
                        <a:t>Convolution is a mathematical operation used to combine two signals or function to produce a third signal or function.</a:t>
                      </a:r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b="0" kern="1200" dirty="0">
                          <a:solidFill>
                            <a:schemeClr val="dk1"/>
                          </a:solidFill>
                          <a:effectLst/>
                        </a:rPr>
                        <a:t>Correlation is a mathematical operation used to measure or quantify the similarities and relationship between two signals.</a:t>
                      </a:r>
                      <a:endParaRPr lang="en-U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618576"/>
                  </a:ext>
                </a:extLst>
              </a:tr>
              <a:tr h="659712">
                <a:tc>
                  <a:txBody>
                    <a:bodyPr/>
                    <a:lstStyle/>
                    <a:p>
                      <a:r>
                        <a:rPr lang="en-US" sz="1900" b="1" kern="1200" dirty="0">
                          <a:solidFill>
                            <a:schemeClr val="dk1"/>
                          </a:solidFill>
                          <a:effectLst/>
                        </a:rPr>
                        <a:t>MATLAB function used</a:t>
                      </a:r>
                      <a:endParaRPr lang="en-US" sz="1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b="0" kern="1200" dirty="0">
                          <a:solidFill>
                            <a:schemeClr val="dk1"/>
                          </a:solidFill>
                          <a:effectLst/>
                        </a:rPr>
                        <a:t>Convolution is performed by using the 'conv ()' function in MATLAB.</a:t>
                      </a:r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b="0" kern="1200" dirty="0">
                          <a:solidFill>
                            <a:schemeClr val="dk1"/>
                          </a:solidFill>
                          <a:effectLst/>
                        </a:rPr>
                        <a:t>Correlation is calculated by using the '</a:t>
                      </a:r>
                      <a:r>
                        <a:rPr lang="en-US" sz="1900" b="0" kern="1200" dirty="0" err="1">
                          <a:solidFill>
                            <a:schemeClr val="dk1"/>
                          </a:solidFill>
                          <a:effectLst/>
                        </a:rPr>
                        <a:t>xcorr</a:t>
                      </a:r>
                      <a:r>
                        <a:rPr lang="en-US" sz="1900" b="0" kern="1200" dirty="0">
                          <a:solidFill>
                            <a:schemeClr val="dk1"/>
                          </a:solidFill>
                          <a:effectLst/>
                        </a:rPr>
                        <a:t>' function in MATLAB.</a:t>
                      </a:r>
                      <a:endParaRPr lang="en-U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662905"/>
                  </a:ext>
                </a:extLst>
              </a:tr>
              <a:tr h="917810">
                <a:tc>
                  <a:txBody>
                    <a:bodyPr/>
                    <a:lstStyle/>
                    <a:p>
                      <a:r>
                        <a:rPr lang="en-US" sz="1900" b="1" kern="1200" dirty="0">
                          <a:solidFill>
                            <a:schemeClr val="dk1"/>
                          </a:solidFill>
                          <a:effectLst/>
                        </a:rPr>
                        <a:t>Purpose of operation</a:t>
                      </a:r>
                      <a:endParaRPr lang="en-US" sz="1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b="0" kern="1200" dirty="0">
                          <a:solidFill>
                            <a:schemeClr val="dk1"/>
                          </a:solidFill>
                          <a:effectLst/>
                        </a:rPr>
                        <a:t>The primary purpose of convolution is to perform tasks, such as signal transformation and modification.</a:t>
                      </a:r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b="0" kern="1200" dirty="0">
                          <a:solidFill>
                            <a:schemeClr val="dk1"/>
                          </a:solidFill>
                          <a:effectLst/>
                        </a:rPr>
                        <a:t>The main purpose of correlation is to quantify the similarities between two functions.</a:t>
                      </a:r>
                      <a:endParaRPr lang="en-U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836546"/>
                  </a:ext>
                </a:extLst>
              </a:tr>
              <a:tr h="917810">
                <a:tc>
                  <a:txBody>
                    <a:bodyPr/>
                    <a:lstStyle/>
                    <a:p>
                      <a:r>
                        <a:rPr lang="en-US" sz="1900" b="1" kern="1200" dirty="0">
                          <a:solidFill>
                            <a:schemeClr val="dk1"/>
                          </a:solidFill>
                          <a:effectLst/>
                        </a:rPr>
                        <a:t>Output</a:t>
                      </a:r>
                      <a:endParaRPr lang="en-US" sz="1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b="0" kern="1200" dirty="0">
                          <a:solidFill>
                            <a:schemeClr val="dk1"/>
                          </a:solidFill>
                          <a:effectLst/>
                        </a:rPr>
                        <a:t>The output of convolution of two functions or signals is a new function or signal which is a combination of input functions or signals.</a:t>
                      </a:r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b="0" kern="1200" dirty="0">
                          <a:solidFill>
                            <a:schemeClr val="dk1"/>
                          </a:solidFill>
                          <a:effectLst/>
                        </a:rPr>
                        <a:t>The output of correlation is a value that represents the degree of similarity between two functions or signals.</a:t>
                      </a:r>
                      <a:endParaRPr lang="en-U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38525"/>
                  </a:ext>
                </a:extLst>
              </a:tr>
              <a:tr h="1748209">
                <a:tc>
                  <a:txBody>
                    <a:bodyPr/>
                    <a:lstStyle/>
                    <a:p>
                      <a:r>
                        <a:rPr lang="en-US" sz="1900" b="1" kern="1200" dirty="0">
                          <a:solidFill>
                            <a:schemeClr val="dk1"/>
                          </a:solidFill>
                          <a:effectLst/>
                        </a:rPr>
                        <a:t>Range of output value</a:t>
                      </a:r>
                      <a:endParaRPr lang="en-US" sz="1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b="0" kern="1200" dirty="0">
                          <a:solidFill>
                            <a:schemeClr val="dk1"/>
                          </a:solidFill>
                          <a:effectLst/>
                        </a:rPr>
                        <a:t>In the case of convolution, the range of value of output depends on the input signals or functions.</a:t>
                      </a:r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b="0" kern="1200" dirty="0">
                          <a:solidFill>
                            <a:schemeClr val="dk1"/>
                          </a:solidFill>
                          <a:effectLst/>
                        </a:rPr>
                        <a:t>The range of value of output of correlation is between -1 and 1. If the output of correlation is -1, it indicates a perfect negative correlation, if it 1, the correlation is perfect positive correlation, and if it is 0, there is no correlation between functions.</a:t>
                      </a:r>
                      <a:endParaRPr lang="en-U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40682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7580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B460309-D220-2A79-95DB-0A294B8CC4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757734"/>
              </p:ext>
            </p:extLst>
          </p:nvPr>
        </p:nvGraphicFramePr>
        <p:xfrm>
          <a:off x="751113" y="569351"/>
          <a:ext cx="10521821" cy="538389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813180">
                  <a:extLst>
                    <a:ext uri="{9D8B030D-6E8A-4147-A177-3AD203B41FA5}">
                      <a16:colId xmlns:a16="http://schemas.microsoft.com/office/drawing/2014/main" val="4289650164"/>
                    </a:ext>
                  </a:extLst>
                </a:gridCol>
                <a:gridCol w="4201367">
                  <a:extLst>
                    <a:ext uri="{9D8B030D-6E8A-4147-A177-3AD203B41FA5}">
                      <a16:colId xmlns:a16="http://schemas.microsoft.com/office/drawing/2014/main" val="1999185960"/>
                    </a:ext>
                  </a:extLst>
                </a:gridCol>
                <a:gridCol w="3507274">
                  <a:extLst>
                    <a:ext uri="{9D8B030D-6E8A-4147-A177-3AD203B41FA5}">
                      <a16:colId xmlns:a16="http://schemas.microsoft.com/office/drawing/2014/main" val="390649594"/>
                    </a:ext>
                  </a:extLst>
                </a:gridCol>
              </a:tblGrid>
              <a:tr h="680951">
                <a:tc>
                  <a:txBody>
                    <a:bodyPr/>
                    <a:lstStyle/>
                    <a:p>
                      <a:r>
                        <a:rPr lang="en-US" sz="3600" dirty="0"/>
                        <a:t>   </a:t>
                      </a:r>
                      <a:r>
                        <a:rPr lang="en-US" sz="3600" b="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      </a:t>
                      </a:r>
                      <a:r>
                        <a:rPr lang="en-US" sz="3600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Convolution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    </a:t>
                      </a:r>
                      <a:r>
                        <a:rPr lang="en-US" sz="3600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Correlation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193466"/>
                  </a:ext>
                </a:extLst>
              </a:tr>
              <a:tr h="860492">
                <a:tc>
                  <a:txBody>
                    <a:bodyPr/>
                    <a:lstStyle/>
                    <a:p>
                      <a:r>
                        <a:rPr lang="en-US" sz="2000" b="0" kern="1200" dirty="0">
                          <a:solidFill>
                            <a:schemeClr val="dk1"/>
                          </a:solidFill>
                          <a:effectLst/>
                        </a:rPr>
                        <a:t>Symmetry preservation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kern="1200" dirty="0">
                          <a:solidFill>
                            <a:schemeClr val="dk1"/>
                          </a:solidFill>
                          <a:effectLst/>
                        </a:rPr>
                        <a:t>Convolution preserves the symmetry.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kern="1200" dirty="0">
                          <a:solidFill>
                            <a:schemeClr val="dk1"/>
                          </a:solidFill>
                          <a:effectLst/>
                        </a:rPr>
                        <a:t>Correlation does not preserve symmetry.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598385"/>
                  </a:ext>
                </a:extLst>
              </a:tr>
              <a:tr h="1312615">
                <a:tc>
                  <a:txBody>
                    <a:bodyPr/>
                    <a:lstStyle/>
                    <a:p>
                      <a:r>
                        <a:rPr lang="en-US" sz="2000" b="0" kern="1200" dirty="0">
                          <a:solidFill>
                            <a:schemeClr val="dk1"/>
                          </a:solidFill>
                          <a:effectLst/>
                        </a:rPr>
                        <a:t>Suitable for template matching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kern="1200" dirty="0">
                          <a:solidFill>
                            <a:schemeClr val="dk1"/>
                          </a:solidFill>
                          <a:effectLst/>
                        </a:rPr>
                        <a:t>Convolution cannot be used to match template of the signals due to its symmetry preservation property.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kern="1200" dirty="0">
                          <a:solidFill>
                            <a:schemeClr val="dk1"/>
                          </a:solidFill>
                          <a:effectLst/>
                        </a:rPr>
                        <a:t>Correlation can be used for template matching.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650719"/>
                  </a:ext>
                </a:extLst>
              </a:tr>
              <a:tr h="2303150">
                <a:tc>
                  <a:txBody>
                    <a:bodyPr/>
                    <a:lstStyle/>
                    <a:p>
                      <a:r>
                        <a:rPr lang="en-US" sz="2000" b="0" kern="1200" dirty="0">
                          <a:solidFill>
                            <a:schemeClr val="dk1"/>
                          </a:solidFill>
                          <a:effectLst/>
                        </a:rPr>
                        <a:t>Applications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kern="1200" dirty="0">
                          <a:solidFill>
                            <a:schemeClr val="dk1"/>
                          </a:solidFill>
                          <a:effectLst/>
                        </a:rPr>
                        <a:t>Convolution is widely used in the field of digital image processing, computer vision, data science, signal transformation, and more.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kern="1200" dirty="0">
                          <a:solidFill>
                            <a:schemeClr val="dk1"/>
                          </a:solidFill>
                          <a:effectLst/>
                        </a:rPr>
                        <a:t>Correlation is mainly used for similarity measurement between two signals, signal comparison, template matching, pattern and relationship recognition, data analysis, etc.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5629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6329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F336F-29F6-530D-1682-922AE33B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dirty="0"/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44C54-42DF-E39D-9B5A-14CA68DD2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10015743" cy="4301092"/>
          </a:xfrm>
        </p:spPr>
        <p:txBody>
          <a:bodyPr>
            <a:normAutofit fontScale="47500" lnSpcReduction="2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3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Both convolution and correlation are significant mathematical operations play a vital role in the various fields, such as data analysis, digital signal processing, pattern recognition, etc. 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38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We can perform convolution and correlation of two function by using MATLAB.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38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In MATLAB, there are two built-in functions namely, 'conv' and '</a:t>
            </a:r>
            <a:r>
              <a:rPr lang="en-US" sz="3800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xcorr</a:t>
            </a:r>
            <a:r>
              <a:rPr lang="en-US" sz="3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' used to calculate convolution and correlation respectively. 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38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The most significant difference between convolution and correlation is that the convolution combines two input signals and produces a third signal as output, while the correlation measures the similarity between two input signals.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08025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59232-4E3A-A979-72F9-8A4BA10EF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2699" y="2728735"/>
            <a:ext cx="9404723" cy="1400530"/>
          </a:xfrm>
        </p:spPr>
        <p:txBody>
          <a:bodyPr/>
          <a:lstStyle/>
          <a:p>
            <a:r>
              <a:rPr lang="en-US" sz="7200" dirty="0"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7194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171515-3C04-E114-F93F-17BC2499F6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27991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0CC230-9B73-75F3-95D2-97F73C48FB8D}"/>
              </a:ext>
            </a:extLst>
          </p:cNvPr>
          <p:cNvSpPr txBox="1"/>
          <p:nvPr/>
        </p:nvSpPr>
        <p:spPr>
          <a:xfrm>
            <a:off x="1324947" y="3284376"/>
            <a:ext cx="8266922" cy="257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28733ED-B947-E7BA-CB80-4268D501F0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8425429"/>
              </p:ext>
            </p:extLst>
          </p:nvPr>
        </p:nvGraphicFramePr>
        <p:xfrm>
          <a:off x="2031999" y="3429000"/>
          <a:ext cx="8436948" cy="246266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4218474">
                  <a:extLst>
                    <a:ext uri="{9D8B030D-6E8A-4147-A177-3AD203B41FA5}">
                      <a16:colId xmlns:a16="http://schemas.microsoft.com/office/drawing/2014/main" val="4093961201"/>
                    </a:ext>
                  </a:extLst>
                </a:gridCol>
                <a:gridCol w="4218474">
                  <a:extLst>
                    <a:ext uri="{9D8B030D-6E8A-4147-A177-3AD203B41FA5}">
                      <a16:colId xmlns:a16="http://schemas.microsoft.com/office/drawing/2014/main" val="165447356"/>
                    </a:ext>
                  </a:extLst>
                </a:gridCol>
              </a:tblGrid>
              <a:tr h="486125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+mj-lt"/>
                        </a:rPr>
                        <a:t>Roll no: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+mj-lt"/>
                        </a:rPr>
                        <a:t>Name: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781675"/>
                  </a:ext>
                </a:extLst>
              </a:tr>
              <a:tr h="486125">
                <a:tc>
                  <a:txBody>
                    <a:bodyPr/>
                    <a:lstStyle/>
                    <a:p>
                      <a:r>
                        <a:rPr lang="en-US" dirty="0"/>
                        <a:t>KFPMSCCS005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CALVIN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3586"/>
                  </a:ext>
                </a:extLst>
              </a:tr>
              <a:tr h="486125">
                <a:tc>
                  <a:txBody>
                    <a:bodyPr/>
                    <a:lstStyle/>
                    <a:p>
                      <a:r>
                        <a:rPr lang="en-US" dirty="0"/>
                        <a:t>KFPMSCCS006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DURVESH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4280223"/>
                  </a:ext>
                </a:extLst>
              </a:tr>
              <a:tr h="486125">
                <a:tc>
                  <a:txBody>
                    <a:bodyPr/>
                    <a:lstStyle/>
                    <a:p>
                      <a:r>
                        <a:rPr lang="en-US" dirty="0"/>
                        <a:t>KFPMSCCS007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GANESH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0153443"/>
                  </a:ext>
                </a:extLst>
              </a:tr>
              <a:tr h="486125">
                <a:tc>
                  <a:txBody>
                    <a:bodyPr/>
                    <a:lstStyle/>
                    <a:p>
                      <a:r>
                        <a:rPr lang="en-US" dirty="0"/>
                        <a:t>KFPMSCCS008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HANIF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2819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6968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4A1C46-AC0E-1195-FC17-0ADD3DF53631}"/>
              </a:ext>
            </a:extLst>
          </p:cNvPr>
          <p:cNvSpPr txBox="1"/>
          <p:nvPr/>
        </p:nvSpPr>
        <p:spPr>
          <a:xfrm>
            <a:off x="419878" y="494522"/>
            <a:ext cx="11402008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u="sng" dirty="0"/>
              <a:t>Correlation in Image Processing:</a:t>
            </a:r>
          </a:p>
          <a:p>
            <a:endParaRPr lang="en-US" sz="2400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b="0" i="0" dirty="0">
                <a:effectLst/>
                <a:latin typeface="+mj-lt"/>
              </a:rPr>
              <a:t>Digital image processing is the use of a digital computer to process digital images through an algorithm. </a:t>
            </a:r>
            <a:endParaRPr lang="en-US" sz="2800" dirty="0">
              <a:latin typeface="+mj-l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latin typeface="+mj-l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+mj-lt"/>
              </a:rPr>
              <a:t>Correlation/Convolution  both are </a:t>
            </a:r>
            <a:r>
              <a:rPr lang="en-US" sz="2800" u="sng" dirty="0">
                <a:latin typeface="+mj-lt"/>
              </a:rPr>
              <a:t>Common Linear Operations </a:t>
            </a:r>
            <a:r>
              <a:rPr lang="en-US" sz="2800" dirty="0">
                <a:latin typeface="+mj-lt"/>
              </a:rPr>
              <a:t>which involve: (addition, subtraction, multiplication and division).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latin typeface="+mj-l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+mj-lt"/>
              </a:rPr>
              <a:t>It is the process of moving a </a:t>
            </a:r>
            <a:r>
              <a:rPr lang="en-US" sz="2800" u="sng" dirty="0">
                <a:latin typeface="+mj-lt"/>
              </a:rPr>
              <a:t>filter mask </a:t>
            </a:r>
            <a:r>
              <a:rPr lang="en-US" sz="2800" dirty="0">
                <a:latin typeface="+mj-lt"/>
              </a:rPr>
              <a:t>over the original image and computing the </a:t>
            </a:r>
            <a:r>
              <a:rPr lang="en-US" sz="2800" u="sng" dirty="0">
                <a:latin typeface="+mj-lt"/>
              </a:rPr>
              <a:t>sum of products </a:t>
            </a:r>
            <a:r>
              <a:rPr lang="en-US" sz="2800" dirty="0">
                <a:latin typeface="+mj-lt"/>
              </a:rPr>
              <a:t>at each location.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latin typeface="+mj-l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+mj-lt"/>
              </a:rPr>
              <a:t>We use correlation to check </a:t>
            </a:r>
            <a:r>
              <a:rPr lang="en-US" sz="2800" u="sng" dirty="0">
                <a:latin typeface="+mj-lt"/>
              </a:rPr>
              <a:t>similarity </a:t>
            </a:r>
            <a:r>
              <a:rPr lang="en-US" sz="2800" dirty="0">
                <a:latin typeface="+mj-lt"/>
              </a:rPr>
              <a:t>between two images.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062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48C7BA9-1C5F-7203-01B1-0FB0B8DBC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278"/>
            <a:ext cx="12192000" cy="552372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911166-8307-9828-5415-1EC78A6B1037}"/>
              </a:ext>
            </a:extLst>
          </p:cNvPr>
          <p:cNvSpPr txBox="1"/>
          <p:nvPr/>
        </p:nvSpPr>
        <p:spPr>
          <a:xfrm>
            <a:off x="849086" y="5797936"/>
            <a:ext cx="37229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Original image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B4414E-E5F9-0426-DA31-87303A3317FD}"/>
              </a:ext>
            </a:extLst>
          </p:cNvPr>
          <p:cNvSpPr txBox="1"/>
          <p:nvPr/>
        </p:nvSpPr>
        <p:spPr>
          <a:xfrm>
            <a:off x="8052318" y="5797936"/>
            <a:ext cx="3974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Mask matching(overlapping) the original image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4B6BDA-CA97-BE37-2EFA-DDE5AC9AFE56}"/>
              </a:ext>
            </a:extLst>
          </p:cNvPr>
          <p:cNvSpPr txBox="1"/>
          <p:nvPr/>
        </p:nvSpPr>
        <p:spPr>
          <a:xfrm>
            <a:off x="2388636" y="55411"/>
            <a:ext cx="7651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600" u="sng" dirty="0"/>
              <a:t>Correlation in Template matching:</a:t>
            </a:r>
          </a:p>
        </p:txBody>
      </p:sp>
    </p:spTree>
    <p:extLst>
      <p:ext uri="{BB962C8B-B14F-4D97-AF65-F5344CB8AC3E}">
        <p14:creationId xmlns:p14="http://schemas.microsoft.com/office/powerpoint/2010/main" val="3194409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AB7EEE-4440-19B2-284B-5F3CF9DD9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0660"/>
            <a:ext cx="12160659" cy="49328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F31944-4753-13CD-A8FE-D23A3B6458BC}"/>
              </a:ext>
            </a:extLst>
          </p:cNvPr>
          <p:cNvSpPr txBox="1"/>
          <p:nvPr/>
        </p:nvSpPr>
        <p:spPr>
          <a:xfrm>
            <a:off x="205273" y="130629"/>
            <a:ext cx="90413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Example: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538EF8-3495-0311-B00C-7997018A069A}"/>
              </a:ext>
            </a:extLst>
          </p:cNvPr>
          <p:cNvSpPr txBox="1"/>
          <p:nvPr/>
        </p:nvSpPr>
        <p:spPr>
          <a:xfrm>
            <a:off x="3200401" y="5728996"/>
            <a:ext cx="3296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Original Image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A9A67E-D825-F38E-37DA-7F0F1F0CB746}"/>
              </a:ext>
            </a:extLst>
          </p:cNvPr>
          <p:cNvSpPr/>
          <p:nvPr/>
        </p:nvSpPr>
        <p:spPr>
          <a:xfrm>
            <a:off x="7548465" y="3351227"/>
            <a:ext cx="1698172" cy="54584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C98D29-EE2E-D8D6-2DF3-C7F742BE3F44}"/>
              </a:ext>
            </a:extLst>
          </p:cNvPr>
          <p:cNvSpPr txBox="1"/>
          <p:nvPr/>
        </p:nvSpPr>
        <p:spPr>
          <a:xfrm>
            <a:off x="9910546" y="4627983"/>
            <a:ext cx="197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Mask </a:t>
            </a:r>
          </a:p>
        </p:txBody>
      </p:sp>
    </p:spTree>
    <p:extLst>
      <p:ext uri="{BB962C8B-B14F-4D97-AF65-F5344CB8AC3E}">
        <p14:creationId xmlns:p14="http://schemas.microsoft.com/office/powerpoint/2010/main" val="2708707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84861C-F8B7-440B-3B26-CAA65F1BFAA7}"/>
              </a:ext>
            </a:extLst>
          </p:cNvPr>
          <p:cNvSpPr txBox="1"/>
          <p:nvPr/>
        </p:nvSpPr>
        <p:spPr>
          <a:xfrm>
            <a:off x="513183" y="186612"/>
            <a:ext cx="10758196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u="sng" dirty="0"/>
              <a:t>Correlation Working and Features:</a:t>
            </a:r>
          </a:p>
          <a:p>
            <a:endParaRPr lang="en-US" sz="36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+mj-lt"/>
              </a:rPr>
              <a:t>The filter mask is moved over the image from the </a:t>
            </a:r>
            <a:r>
              <a:rPr lang="en-US" sz="2400" u="sng" dirty="0">
                <a:latin typeface="+mj-lt"/>
              </a:rPr>
              <a:t>top-left pixel </a:t>
            </a:r>
            <a:r>
              <a:rPr lang="en-US" sz="2400" dirty="0">
                <a:latin typeface="+mj-lt"/>
              </a:rPr>
              <a:t>of the image to the </a:t>
            </a:r>
            <a:r>
              <a:rPr lang="en-US" sz="2400" u="sng" dirty="0">
                <a:latin typeface="+mj-lt"/>
              </a:rPr>
              <a:t>bottom-right pixel.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+mj-lt"/>
              </a:rPr>
              <a:t>Then the </a:t>
            </a:r>
            <a:r>
              <a:rPr lang="en-US" sz="2400" u="sng" dirty="0">
                <a:latin typeface="+mj-lt"/>
              </a:rPr>
              <a:t>sum of product </a:t>
            </a:r>
            <a:r>
              <a:rPr lang="en-US" sz="2400" dirty="0">
                <a:latin typeface="+mj-lt"/>
              </a:rPr>
              <a:t>of the mask and the original image is obtained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+mj-lt"/>
              </a:rPr>
              <a:t>This process is done throughout the entire image to check the </a:t>
            </a:r>
            <a:r>
              <a:rPr lang="en-US" sz="2400" u="sng" dirty="0">
                <a:latin typeface="+mj-lt"/>
              </a:rPr>
              <a:t>different degree of values</a:t>
            </a:r>
            <a:r>
              <a:rPr lang="en-US" sz="2400" dirty="0">
                <a:latin typeface="+mj-lt"/>
              </a:rPr>
              <a:t> obtained throughout the image.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+mj-lt"/>
              </a:rPr>
              <a:t>The place where the </a:t>
            </a:r>
            <a:r>
              <a:rPr lang="en-US" sz="2400" u="sng" dirty="0">
                <a:latin typeface="+mj-lt"/>
              </a:rPr>
              <a:t>highest value </a:t>
            </a:r>
            <a:r>
              <a:rPr lang="en-US" sz="2400" dirty="0">
                <a:latin typeface="+mj-lt"/>
              </a:rPr>
              <a:t>is obtained indicates that the mask is similar to the original image or the closest thing to it.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0" i="0" kern="1200" dirty="0">
                <a:effectLst/>
                <a:latin typeface="+mj-lt"/>
                <a:ea typeface="+mn-ea"/>
                <a:cs typeface="+mn-cs"/>
              </a:rPr>
              <a:t>Correlation is mainly used for similarity measurement between two signals, signal comparison, template matching, pattern and relationship recognition, data analysis, etc.</a:t>
            </a:r>
            <a:endParaRPr lang="en-US" sz="2400" dirty="0">
              <a:latin typeface="+mj-lt"/>
            </a:endParaRP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3266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529B1F-7B0C-61C9-E60D-B2E8002D0C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31"/>
            <a:ext cx="1219199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10844A-CF02-50E3-83E7-F3C12E248EFF}"/>
              </a:ext>
            </a:extLst>
          </p:cNvPr>
          <p:cNvSpPr txBox="1"/>
          <p:nvPr/>
        </p:nvSpPr>
        <p:spPr>
          <a:xfrm>
            <a:off x="531846" y="5110485"/>
            <a:ext cx="48425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Correlation:</a:t>
            </a:r>
          </a:p>
          <a:p>
            <a:r>
              <a:rPr lang="en-US" sz="2400" dirty="0"/>
              <a:t>(1x1)+(0x1)+(2x1)+(0x1)+(1x1)+</a:t>
            </a:r>
          </a:p>
          <a:p>
            <a:r>
              <a:rPr lang="en-US" sz="2400" dirty="0"/>
              <a:t>(1x1)+(0x1)+(2x1)+(0x1)</a:t>
            </a:r>
          </a:p>
          <a:p>
            <a:r>
              <a:rPr lang="en-US" sz="2400" dirty="0"/>
              <a:t>=  </a:t>
            </a:r>
            <a:r>
              <a:rPr lang="en-US" sz="2400" u="sng" dirty="0"/>
              <a:t>7</a:t>
            </a:r>
            <a:r>
              <a:rPr lang="en-US" sz="2400" dirty="0"/>
              <a:t>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B788239-F87F-2EF0-9939-B9FDC0DB786B}"/>
              </a:ext>
            </a:extLst>
          </p:cNvPr>
          <p:cNvCxnSpPr/>
          <p:nvPr/>
        </p:nvCxnSpPr>
        <p:spPr>
          <a:xfrm flipH="1">
            <a:off x="5253135" y="354563"/>
            <a:ext cx="8428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0CE6607-99E5-660A-D5AA-F36BA2E15672}"/>
              </a:ext>
            </a:extLst>
          </p:cNvPr>
          <p:cNvSpPr txBox="1"/>
          <p:nvPr/>
        </p:nvSpPr>
        <p:spPr>
          <a:xfrm>
            <a:off x="6095999" y="177855"/>
            <a:ext cx="3215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image with pixel values</a:t>
            </a:r>
          </a:p>
        </p:txBody>
      </p:sp>
    </p:spTree>
    <p:extLst>
      <p:ext uri="{BB962C8B-B14F-4D97-AF65-F5344CB8AC3E}">
        <p14:creationId xmlns:p14="http://schemas.microsoft.com/office/powerpoint/2010/main" val="956011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04F19C5-2AF1-F44A-A45E-52C13621C2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1" y="895739"/>
            <a:ext cx="12192000" cy="59622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1675D3-B9B2-1D6D-B798-8D80E6A65C8D}"/>
              </a:ext>
            </a:extLst>
          </p:cNvPr>
          <p:cNvSpPr txBox="1"/>
          <p:nvPr/>
        </p:nvSpPr>
        <p:spPr>
          <a:xfrm>
            <a:off x="121298" y="83976"/>
            <a:ext cx="11980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600" u="sng" dirty="0"/>
              <a:t>Getting the sum of product through Correlation:</a:t>
            </a:r>
          </a:p>
        </p:txBody>
      </p:sp>
    </p:spTree>
    <p:extLst>
      <p:ext uri="{BB962C8B-B14F-4D97-AF65-F5344CB8AC3E}">
        <p14:creationId xmlns:p14="http://schemas.microsoft.com/office/powerpoint/2010/main" val="1458238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81D73-E935-1494-75F1-A3EFB95C5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u="sng" dirty="0">
                <a:latin typeface="+mn-lt"/>
              </a:rPr>
              <a:t>There are two types of padding techniques for a digital image: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7950B-2BAB-DB2B-810C-F95B8E74B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94857"/>
          </a:xfrm>
        </p:spPr>
        <p:txBody>
          <a:bodyPr/>
          <a:lstStyle/>
          <a:p>
            <a:r>
              <a:rPr lang="en-US" dirty="0">
                <a:latin typeface="+mj-lt"/>
              </a:rPr>
              <a:t>1. The padding of the Border with zeros.</a:t>
            </a:r>
          </a:p>
          <a:p>
            <a:r>
              <a:rPr lang="en-US" dirty="0">
                <a:latin typeface="+mj-lt"/>
              </a:rPr>
              <a:t>2. The padding of the Border with Wrap around method.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14FAD1-545A-F4BF-BAF2-FCA020AC0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729" y="2783725"/>
            <a:ext cx="3200677" cy="33351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75F2BC-FF09-3C35-EF21-5BEE4B865B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865" y="2766170"/>
            <a:ext cx="4031329" cy="32159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D5B23A4-0517-F328-06D5-F28F0CFD8CC9}"/>
              </a:ext>
            </a:extLst>
          </p:cNvPr>
          <p:cNvSpPr txBox="1"/>
          <p:nvPr/>
        </p:nvSpPr>
        <p:spPr>
          <a:xfrm>
            <a:off x="2447176" y="6118847"/>
            <a:ext cx="3200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Zeros Padding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AD9A88-837E-D5EE-9B56-0DA198CB653A}"/>
              </a:ext>
            </a:extLst>
          </p:cNvPr>
          <p:cNvSpPr txBox="1"/>
          <p:nvPr/>
        </p:nvSpPr>
        <p:spPr>
          <a:xfrm>
            <a:off x="7663517" y="5982089"/>
            <a:ext cx="3200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Wrap Around Padding</a:t>
            </a:r>
          </a:p>
        </p:txBody>
      </p:sp>
    </p:spTree>
    <p:extLst>
      <p:ext uri="{BB962C8B-B14F-4D97-AF65-F5344CB8AC3E}">
        <p14:creationId xmlns:p14="http://schemas.microsoft.com/office/powerpoint/2010/main" val="2750871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654</TotalTime>
  <Words>970</Words>
  <Application>Microsoft Office PowerPoint</Application>
  <PresentationFormat>Widescreen</PresentationFormat>
  <Paragraphs>128</Paragraphs>
  <Slides>18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Algerian</vt:lpstr>
      <vt:lpstr>Arial</vt:lpstr>
      <vt:lpstr>Cambria</vt:lpstr>
      <vt:lpstr>Century Gothic</vt:lpstr>
      <vt:lpstr>Nunito</vt:lpstr>
      <vt:lpstr>Verdana</vt:lpstr>
      <vt:lpstr>Wingdings</vt:lpstr>
      <vt:lpstr>Wingdings 3</vt:lpstr>
      <vt:lpstr>Ion</vt:lpstr>
      <vt:lpstr>Digital Image Processing  Topic:-  Convolution and Correlation Process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There are two types of padding techniques for a digital image:</vt:lpstr>
      <vt:lpstr>PowerPoint Presentation</vt:lpstr>
      <vt:lpstr>Convolution: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Convolution and Correlation Process</dc:title>
  <dc:creator>Melvin Koshy</dc:creator>
  <cp:lastModifiedBy>Melvin Koshy</cp:lastModifiedBy>
  <cp:revision>43</cp:revision>
  <dcterms:created xsi:type="dcterms:W3CDTF">2023-11-27T15:22:37Z</dcterms:created>
  <dcterms:modified xsi:type="dcterms:W3CDTF">2023-11-30T08:17:19Z</dcterms:modified>
</cp:coreProperties>
</file>

<file path=docProps/thumbnail.jpeg>
</file>